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63CF-5F9A-4E92-B7B8-0BFB7F6BF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8C1E4-C8F0-4D01-8E05-6D5B38355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5142-C1AC-42EC-945C-D77FF7A8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66646-A2FF-491F-9B0F-8FF4D742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136FC-61A7-4693-BA49-4E3A4E22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08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6EFB-ECE6-42C9-9932-E3B74676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F1A95-6004-43A5-BF70-5DEBAF253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D9D54-A40E-4FD1-93F2-9CB81DD9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EBF7-D845-4D97-8109-02835131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58EB8-5717-4836-899B-16D27F79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78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6698B-1B14-4B99-8ECC-4043ED4D7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0EB78-2301-4C5A-8996-DC2469017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3EBC-6E22-48BF-AAF2-6A5D216A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23E9-B980-492B-99A2-CCF023F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9AEF-9652-43C1-AFA8-95B2DF58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2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9A12-3746-46F7-ADEE-3E49449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FB00-5314-4EC7-B161-C145D6616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EA91-BEEC-4D53-B4D7-DD3D0042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D4CC-096A-4236-A889-B8F20A3D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E12B-10CB-4B5A-AB64-0928F52C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35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BA7F-DC0E-4DD2-A11F-E37242DE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D3CCA-E4E5-4877-8FE2-DCDE141EF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F64CD-560A-418A-8720-EE2CC095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F3FD9-22C9-4C76-A3CD-3B4598E2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46A6-C6AC-43A5-9252-C3ED2D0F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7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A130-08A6-4604-BD46-7E8A714D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CA28-CB31-431D-BE8B-050D25BE5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E31B1-3EC5-442A-8CBF-CDBB42D2E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4BE12-6D14-4853-AC56-A8ECE226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92C32-FBB0-417B-A4CF-09CF7020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C85AA-7DA8-4FF1-B54A-1AD54289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08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470B-38C8-4B43-B219-92CA5EC4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757EF-5BB4-4DE7-84EC-67D8475B1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AAA75-E646-444F-B419-E73566CF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5E439-F78C-47BB-8FAB-B60B05C7A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E98201-17A0-4C9D-BCB9-4500114B7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D8E88-EC29-48AB-9EB9-A077284E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C61991-9E1D-4498-9975-B580E407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0E208D-4270-4590-B94E-021038B6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84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788-BE9B-4ECE-9A9B-6183E278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D4548-33A1-49FD-AD57-3B601C23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E9EA9-9622-4DB8-A511-75C94174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C95E3-57C4-4F26-A3E1-B32F05A5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55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67700-48FA-4D88-994A-8764AA8E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2A0F1-CE9E-4B86-9A1C-345B2BB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DBF0-B720-42B9-968A-FE9DAF30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388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6E56-7BDD-4FF7-94A4-A755F8B2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DE953-DC68-483A-AAD6-D17D1DA86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8FB99-E6B9-4A97-B78F-502F93F25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5AE07-6774-4FC1-93C9-C2C727F7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15B53-CCD3-4C2F-8169-5E30351A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9F346-805F-4FD8-8003-CFC755E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3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02D-ACF3-4C20-9190-D05D46C4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ABDE5-2A99-4DED-A743-C382D1B8B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73608-BC45-4573-9D05-F12BB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A1B98-37FB-461D-9A5D-770825E0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FA47E-5F20-4FE2-9085-283674DC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1FFBE-0FA5-4F54-8282-DE3E0AB1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25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F14C0-A62B-47AB-A057-622B66F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14BA3-3A74-4BFF-8267-1DB33271B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F468-37A0-4E17-B3DE-20F409A78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E5ED5-79DE-4B23-B83E-10A1D4168A56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8537B-43EE-4D44-9BFC-65EAF9D2A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C4D5E-F8B8-46A0-B29E-A657F34A0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F1525-97C8-418F-87D2-9757CEDEC8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272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360D-BBCA-40FB-99A8-BACE1FD071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Topic 1 Revision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037AC-D36D-44B4-982A-BA563751B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9598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6330-12B7-4D93-9F0A-AE9DBA54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AU" sz="2800" b="1" dirty="0" err="1">
                <a:latin typeface="+mn-lt"/>
                <a:ea typeface="+mn-ea"/>
                <a:cs typeface="+mn-cs"/>
              </a:rPr>
              <a:t>Klup</a:t>
            </a:r>
            <a:r>
              <a:rPr lang="en-AU" sz="2800" b="1" dirty="0">
                <a:latin typeface="+mn-lt"/>
                <a:ea typeface="+mn-ea"/>
                <a:cs typeface="+mn-cs"/>
              </a:rPr>
              <a:t> Chapter 4 Review Q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8F72-32E3-4113-AAA7-6775BF2C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2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total cost, $C, of running a weekend camp is made up of a fixed cost plus a per capita cost. The total cost of the camp is $2000 if 35 people attend and $2315 if 50 people attend. </a:t>
            </a:r>
            <a:endParaRPr lang="en-AU" b="0" dirty="0"/>
          </a:p>
          <a:p>
            <a:pPr marL="514350" indent="-514350">
              <a:buFont typeface="+mj-lt"/>
              <a:buAutoNum type="alphaLcParenR"/>
            </a:pPr>
            <a:r>
              <a:rPr lang="en-AU" dirty="0"/>
              <a:t>Find the fixed cost associated with running the camp.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/>
              <a:t>Find the per capita cost of running this camp.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/>
              <a:t>Find the cost of running this camp if x people attend.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A156E-253B-4716-AA55-51553905127E}"/>
                  </a:ext>
                </a:extLst>
              </p:cNvPr>
              <p:cNvSpPr txBox="1"/>
              <p:nvPr/>
            </p:nvSpPr>
            <p:spPr>
              <a:xfrm>
                <a:off x="426426" y="4367783"/>
                <a:ext cx="2562959" cy="252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AU" sz="2000" b="1" dirty="0">
                    <a:solidFill>
                      <a:srgbClr val="C00000"/>
                    </a:solidFill>
                  </a:rPr>
                  <a:t>a)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35, 2000</m:t>
                        </m:r>
                      </m:e>
                    </m:d>
                    <m:r>
                      <a:rPr lang="en-AU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50, 2315</m:t>
                        </m:r>
                      </m:e>
                    </m:d>
                  </m:oMath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2315−2000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50−35</m:t>
                          </m:r>
                        </m:den>
                      </m:f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AU" sz="2000" dirty="0"/>
              </a:p>
              <a:p>
                <a:endParaRPr lang="en-AU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A156E-253B-4716-AA55-515539051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6" y="4367783"/>
                <a:ext cx="2562959" cy="2523511"/>
              </a:xfrm>
              <a:prstGeom prst="rect">
                <a:avLst/>
              </a:prstGeom>
              <a:blipFill>
                <a:blip r:embed="rId2"/>
                <a:stretch>
                  <a:fillRect l="-2619" t="-12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4CBDB-15BD-4205-8DC6-B41FD881054C}"/>
                  </a:ext>
                </a:extLst>
              </p:cNvPr>
              <p:cNvSpPr txBox="1"/>
              <p:nvPr/>
            </p:nvSpPr>
            <p:spPr>
              <a:xfrm>
                <a:off x="3313637" y="4367782"/>
                <a:ext cx="3565335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𝑠𝑢𝑏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35, 2000</m:t>
                          </m:r>
                        </m:e>
                      </m:d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2000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(35)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=1265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endParaRPr lang="en-AU" sz="2000" dirty="0"/>
              </a:p>
              <a:p>
                <a:pPr algn="ctr"/>
                <a:r>
                  <a:rPr lang="en-AU" sz="2000" b="1" dirty="0">
                    <a:solidFill>
                      <a:srgbClr val="C00000"/>
                    </a:solidFill>
                  </a:rPr>
                  <a:t>$1265 is the fixed cost.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4CBDB-15BD-4205-8DC6-B41FD881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637" y="4367782"/>
                <a:ext cx="3565335" cy="2246769"/>
              </a:xfrm>
              <a:prstGeom prst="rect">
                <a:avLst/>
              </a:prstGeom>
              <a:blipFill>
                <a:blip r:embed="rId3"/>
                <a:stretch>
                  <a:fillRect b="-37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8568BA-835C-4BE1-98A5-C22FD96C066B}"/>
                  </a:ext>
                </a:extLst>
              </p:cNvPr>
              <p:cNvSpPr txBox="1"/>
              <p:nvPr/>
            </p:nvSpPr>
            <p:spPr>
              <a:xfrm>
                <a:off x="6899488" y="4367782"/>
                <a:ext cx="256295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b="1" dirty="0">
                    <a:solidFill>
                      <a:srgbClr val="C00000"/>
                    </a:solidFill>
                  </a:rPr>
                  <a:t>b)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:endParaRPr lang="en-AU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endParaRPr lang="en-AU" sz="2000" dirty="0"/>
              </a:p>
              <a:p>
                <a:r>
                  <a:rPr lang="en-AU" sz="2000" b="1" dirty="0">
                    <a:solidFill>
                      <a:srgbClr val="C00000"/>
                    </a:solidFill>
                  </a:rPr>
                  <a:t>The per capita cost is $21 per person.</a:t>
                </a:r>
              </a:p>
              <a:p>
                <a:endParaRPr lang="en-AU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8568BA-835C-4BE1-98A5-C22FD96C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488" y="4367782"/>
                <a:ext cx="2562959" cy="1938992"/>
              </a:xfrm>
              <a:prstGeom prst="rect">
                <a:avLst/>
              </a:prstGeom>
              <a:blipFill>
                <a:blip r:embed="rId4"/>
                <a:stretch>
                  <a:fillRect l="-2619" t="-15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895AA-1057-44B8-AABD-E048381A97CC}"/>
                  </a:ext>
                </a:extLst>
              </p:cNvPr>
              <p:cNvSpPr txBox="1"/>
              <p:nvPr/>
            </p:nvSpPr>
            <p:spPr>
              <a:xfrm>
                <a:off x="9396247" y="4367782"/>
                <a:ext cx="256295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b="1" dirty="0">
                    <a:solidFill>
                      <a:srgbClr val="C00000"/>
                    </a:solidFill>
                  </a:rPr>
                  <a:t>c)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:endParaRPr lang="en-AU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=$(21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1265)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895AA-1057-44B8-AABD-E048381A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247" y="4367782"/>
                <a:ext cx="2562959" cy="707886"/>
              </a:xfrm>
              <a:prstGeom prst="rect">
                <a:avLst/>
              </a:prstGeom>
              <a:blipFill>
                <a:blip r:embed="rId5"/>
                <a:stretch>
                  <a:fillRect l="-2375" t="-4274" b="-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7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6330-12B7-4D93-9F0A-AE9DBA54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AU" sz="2800" b="1" dirty="0" err="1">
                <a:latin typeface="+mn-lt"/>
                <a:ea typeface="+mn-ea"/>
                <a:cs typeface="+mn-cs"/>
              </a:rPr>
              <a:t>Klup</a:t>
            </a:r>
            <a:r>
              <a:rPr lang="en-AU" sz="2800" b="1" dirty="0">
                <a:latin typeface="+mn-lt"/>
                <a:ea typeface="+mn-ea"/>
                <a:cs typeface="+mn-cs"/>
              </a:rPr>
              <a:t> Chapter 4 Review Q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8F72-32E3-4113-AAA7-6775BF2C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2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total cost, $C, of running a weekend camp is made up of a fixed cost plus a per capita cost. The total cost of the camp is $2000 if 35 people attend and $2315 if 50 people attend.</a:t>
            </a:r>
          </a:p>
          <a:p>
            <a:pPr marL="0" indent="0">
              <a:buNone/>
            </a:pPr>
            <a:r>
              <a:rPr lang="en-AU" dirty="0"/>
              <a:t>d) If $2500 is set aside for this camp, what is the maximum number of people that can attend?</a:t>
            </a:r>
          </a:p>
          <a:p>
            <a:pPr marL="0" indent="0">
              <a:buNone/>
            </a:pPr>
            <a:r>
              <a:rPr lang="en-AU" dirty="0"/>
              <a:t>e) If 46 people attend the camp and it has to be self-funded, how much must each person contribute?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F4935-1D71-4E81-B301-D91D7F6B9C70}"/>
                  </a:ext>
                </a:extLst>
              </p:cNvPr>
              <p:cNvSpPr txBox="1"/>
              <p:nvPr/>
            </p:nvSpPr>
            <p:spPr>
              <a:xfrm>
                <a:off x="394920" y="4253482"/>
                <a:ext cx="3297849" cy="1598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b="1" dirty="0">
                    <a:solidFill>
                      <a:srgbClr val="C00000"/>
                    </a:solidFill>
                  </a:rPr>
                  <a:t>d)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:endParaRPr lang="en-AU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2500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1265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2500−1265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endParaRPr lang="en-AU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=58.8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58 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F4935-1D71-4E81-B301-D91D7F6B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0" y="4253482"/>
                <a:ext cx="3297849" cy="1598130"/>
              </a:xfrm>
              <a:prstGeom prst="rect">
                <a:avLst/>
              </a:prstGeom>
              <a:blipFill>
                <a:blip r:embed="rId2"/>
                <a:stretch>
                  <a:fillRect l="-2033" t="-22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9A4D1-24CC-434D-9A64-225B5B0251D1}"/>
                  </a:ext>
                </a:extLst>
              </p:cNvPr>
              <p:cNvSpPr txBox="1"/>
              <p:nvPr/>
            </p:nvSpPr>
            <p:spPr>
              <a:xfrm>
                <a:off x="3608875" y="4253482"/>
                <a:ext cx="3297849" cy="1618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b="1" dirty="0">
                    <a:solidFill>
                      <a:srgbClr val="C00000"/>
                    </a:solidFill>
                  </a:rPr>
                  <a:t>e)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:endParaRPr lang="en-AU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(46)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1265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=$2231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$2231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46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=$48.50 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𝑒𝑎𝑐h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9A4D1-24CC-434D-9A64-225B5B02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875" y="4253482"/>
                <a:ext cx="3297849" cy="1618392"/>
              </a:xfrm>
              <a:prstGeom prst="rect">
                <a:avLst/>
              </a:prstGeom>
              <a:blipFill>
                <a:blip r:embed="rId3"/>
                <a:stretch>
                  <a:fillRect l="-1848" t="-22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1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6330-12B7-4D93-9F0A-AE9DBA54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AU" sz="2800" b="1" dirty="0" err="1">
                <a:latin typeface="+mn-lt"/>
                <a:ea typeface="+mn-ea"/>
                <a:cs typeface="+mn-cs"/>
              </a:rPr>
              <a:t>Klup</a:t>
            </a:r>
            <a:r>
              <a:rPr lang="en-AU" sz="2800" b="1" dirty="0">
                <a:latin typeface="+mn-lt"/>
                <a:ea typeface="+mn-ea"/>
                <a:cs typeface="+mn-cs"/>
              </a:rPr>
              <a:t> Chapter 4 Review Q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8F72-32E3-4113-AAA7-6775BF2C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2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 metallurgist calculates that the length (L) of a metal rod is linearly related to the temperature (t) of the rod. He found that a metal rod was 15.2 metres long at 0 ⁰C and 15.3 m at 20 ⁰C.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/>
              <a:t>Write an equation that relates length and temperature.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/>
              <a:t>What will be the length of this rod if heated to 38 ⁰C?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841D7F-3CD2-4E4C-A9B2-AE53E1CAC496}"/>
                  </a:ext>
                </a:extLst>
              </p:cNvPr>
              <p:cNvSpPr txBox="1"/>
              <p:nvPr/>
            </p:nvSpPr>
            <p:spPr>
              <a:xfrm>
                <a:off x="394920" y="3655606"/>
                <a:ext cx="2981326" cy="2215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AU" sz="2000" b="1" dirty="0">
                    <a:solidFill>
                      <a:srgbClr val="C00000"/>
                    </a:solidFill>
                  </a:rPr>
                  <a:t>a)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15.2</m:t>
                        </m:r>
                      </m:e>
                    </m:d>
                    <m:r>
                      <a:rPr lang="en-AU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0, 15</m:t>
                        </m:r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</m:t>
                        </m:r>
                      </m:e>
                    </m:d>
                  </m:oMath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15.3−15.2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20−0</m:t>
                          </m:r>
                        </m:den>
                      </m:f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AU" sz="2000" dirty="0"/>
              </a:p>
              <a:p>
                <a:endParaRPr lang="en-AU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841D7F-3CD2-4E4C-A9B2-AE53E1CA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0" y="3655606"/>
                <a:ext cx="2981326" cy="2215735"/>
              </a:xfrm>
              <a:prstGeom prst="rect">
                <a:avLst/>
              </a:prstGeom>
              <a:blipFill>
                <a:blip r:embed="rId2"/>
                <a:stretch>
                  <a:fillRect l="-2249" t="-16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961D7-060A-4EAE-835A-257FD6378082}"/>
                  </a:ext>
                </a:extLst>
              </p:cNvPr>
              <p:cNvSpPr txBox="1"/>
              <p:nvPr/>
            </p:nvSpPr>
            <p:spPr>
              <a:xfrm>
                <a:off x="3269675" y="3655606"/>
                <a:ext cx="406311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=0.005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𝑠𝑢𝑏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15.2</m:t>
                          </m:r>
                        </m:e>
                      </m:d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15.2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pPr/>
                <a:endParaRPr lang="en-AU" sz="2000" b="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=15.2</m:t>
                      </m:r>
                    </m:oMath>
                  </m:oMathPara>
                </a14:m>
                <a:endParaRPr lang="en-AU" sz="2000" b="0" dirty="0">
                  <a:solidFill>
                    <a:srgbClr val="C00000"/>
                  </a:solidFill>
                </a:endParaRPr>
              </a:p>
              <a:p>
                <a:endParaRPr lang="en-AU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𝟎𝟎𝟓</m:t>
                      </m:r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AU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961D7-060A-4EAE-835A-257FD6378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675" y="3655606"/>
                <a:ext cx="4063110" cy="2246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CBC2F7-5AA6-405B-AEBC-0DE65E798BFE}"/>
                  </a:ext>
                </a:extLst>
              </p:cNvPr>
              <p:cNvSpPr txBox="1"/>
              <p:nvPr/>
            </p:nvSpPr>
            <p:spPr>
              <a:xfrm>
                <a:off x="7547096" y="3644893"/>
                <a:ext cx="329784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b="1" dirty="0">
                    <a:solidFill>
                      <a:srgbClr val="C00000"/>
                    </a:solidFill>
                  </a:rPr>
                  <a:t>b)</a:t>
                </a:r>
                <a:r>
                  <a:rPr lang="en-AU" sz="2000" b="0" dirty="0">
                    <a:solidFill>
                      <a:srgbClr val="C00000"/>
                    </a:solidFill>
                  </a:rPr>
                  <a:t> </a:t>
                </a:r>
                <a:endParaRPr lang="en-AU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  <m:d>
                        <m:dPr>
                          <m:ctrlPr>
                            <a:rPr lang="en-AU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38</m:t>
                          </m:r>
                        </m:e>
                      </m:d>
                      <m:r>
                        <a:rPr lang="en-AU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+15.2</m:t>
                      </m:r>
                    </m:oMath>
                  </m:oMathPara>
                </a14:m>
                <a:endParaRPr lang="en-AU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AU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AU" sz="2000" b="1" dirty="0">
                  <a:solidFill>
                    <a:srgbClr val="C00000"/>
                  </a:solidFill>
                </a:endParaRPr>
              </a:p>
              <a:p>
                <a:endParaRPr lang="en-AU" sz="20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CBC2F7-5AA6-405B-AEBC-0DE65E798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096" y="3644893"/>
                <a:ext cx="3297849" cy="1631216"/>
              </a:xfrm>
              <a:prstGeom prst="rect">
                <a:avLst/>
              </a:prstGeom>
              <a:blipFill>
                <a:blip r:embed="rId4"/>
                <a:stretch>
                  <a:fillRect l="-1848" t="-22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D185-65C5-41A0-9046-E581C9B6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2021 Calc-free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47D2-76DD-419F-B608-59720F936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100" y="1825625"/>
                <a:ext cx="11569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  <a:tabLst>
                    <a:tab pos="6012815" algn="r"/>
                  </a:tabLst>
                </a:pPr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Question 2	(7 marks)</a:t>
                </a:r>
                <a:endParaRPr lang="en-AU" sz="2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straight line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has equation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(a)	Write the equation of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form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show that its gradient is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	(1 mark)</a:t>
                </a:r>
                <a:endParaRPr lang="en-AU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47D2-76DD-419F-B608-59720F936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100" y="1825625"/>
                <a:ext cx="11569700" cy="4351338"/>
              </a:xfrm>
              <a:blipFill>
                <a:blip r:embed="rId2"/>
                <a:stretch>
                  <a:fillRect l="-580" t="-12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52E5EB2-ECCF-4026-9DE3-D15D2E6D7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1875053"/>
                  </p:ext>
                </p:extLst>
              </p:nvPr>
            </p:nvGraphicFramePr>
            <p:xfrm>
              <a:off x="2457450" y="4001294"/>
              <a:ext cx="6756400" cy="16704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756400">
                      <a:extLst>
                        <a:ext uri="{9D8B030D-6E8A-4147-A177-3AD203B41FA5}">
                          <a16:colId xmlns:a16="http://schemas.microsoft.com/office/drawing/2014/main" val="3855085983"/>
                        </a:ext>
                      </a:extLst>
                    </a:gridCol>
                  </a:tblGrid>
                  <a:tr h="16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Solution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73966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=−4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+1⇒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=−2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AU" sz="1800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⇒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AU" sz="1800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=−2</m:t>
                                </m:r>
                              </m:oMath>
                            </m:oMathPara>
                          </a14:m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564273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3280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</a:t>
                          </a: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correct values of </a:t>
                          </a:r>
                          <a14:m>
                            <m:oMath xmlns:m="http://schemas.openxmlformats.org/officeDocument/2006/math"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549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52E5EB2-ECCF-4026-9DE3-D15D2E6D7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1875053"/>
                  </p:ext>
                </p:extLst>
              </p:nvPr>
            </p:nvGraphicFramePr>
            <p:xfrm>
              <a:off x="2457450" y="4001294"/>
              <a:ext cx="6756400" cy="16704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756400">
                      <a:extLst>
                        <a:ext uri="{9D8B030D-6E8A-4147-A177-3AD203B41FA5}">
                          <a16:colId xmlns:a16="http://schemas.microsoft.com/office/drawing/2014/main" val="385508598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Solution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7396679"/>
                      </a:ext>
                    </a:extLst>
                  </a:tr>
                  <a:tr h="8433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1727" r="-180" b="-82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642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328087"/>
                      </a:ext>
                    </a:extLst>
                  </a:tr>
                  <a:tr h="278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087" r="-180" b="-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92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5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23B1-6B22-459A-9ACF-C9A2AAAA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2021 Calc-free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37A72-495A-4866-A21B-C90160720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350" y="1253331"/>
                <a:ext cx="61722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431800" algn="l"/>
                    <a:tab pos="6012815" algn="r"/>
                  </a:tabLst>
                </a:pPr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Question 2	(7 marks)</a:t>
                </a:r>
                <a:endParaRPr lang="en-AU" sz="24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tabLst>
                    <a:tab pos="431800" algn="l"/>
                    <a:tab pos="6012815" algn="r"/>
                  </a:tabLst>
                </a:pPr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perpendicular to </a:t>
                </a:r>
                <a14:m>
                  <m:oMath xmlns:m="http://schemas.openxmlformats.org/officeDocument/2006/math"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passes through the point </a:t>
                </a:r>
                <a14:m>
                  <m:oMath xmlns:m="http://schemas.openxmlformats.org/officeDocument/2006/math"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(2, 6)</m:t>
                    </m:r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tabLst>
                    <a:tab pos="431800" algn="l"/>
                    <a:tab pos="6012815" algn="r"/>
                  </a:tabLst>
                </a:pPr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parallel to </a:t>
                </a:r>
                <a14:m>
                  <m:oMath xmlns:m="http://schemas.openxmlformats.org/officeDocument/2006/math"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passes through the point </a:t>
                </a:r>
                <a14:m>
                  <m:oMath xmlns:m="http://schemas.openxmlformats.org/officeDocument/2006/math"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(1, −7)</m:t>
                    </m:r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tabLst>
                    <a:tab pos="431800" algn="l"/>
                    <a:tab pos="6012815" algn="r"/>
                  </a:tabLst>
                </a:pPr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(b) Determine the point of intersection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(6 marks)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37A72-495A-4866-A21B-C90160720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350" y="1253331"/>
                <a:ext cx="6172200" cy="4351338"/>
              </a:xfrm>
              <a:blipFill>
                <a:blip r:embed="rId2"/>
                <a:stretch>
                  <a:fillRect l="-1581" t="-1403" r="-9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2BA93-9BA4-486A-BD30-831455398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274945"/>
                  </p:ext>
                </p:extLst>
              </p:nvPr>
            </p:nvGraphicFramePr>
            <p:xfrm>
              <a:off x="266700" y="4713605"/>
              <a:ext cx="5566970" cy="16034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6970">
                      <a:extLst>
                        <a:ext uri="{9D8B030D-6E8A-4147-A177-3AD203B41FA5}">
                          <a16:colId xmlns:a16="http://schemas.microsoft.com/office/drawing/2014/main" val="2121401501"/>
                        </a:ext>
                      </a:extLst>
                    </a:gridCol>
                  </a:tblGrid>
                  <a:tr h="1619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72" marR="662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6277553"/>
                      </a:ext>
                    </a:extLst>
                  </a:tr>
                  <a:tr h="96824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gradient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</a:t>
                          </a: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equation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equation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solidFill>
                                        <a:srgbClr val="0033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equates lines and groups like terms</a:t>
                          </a:r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solves for </a:t>
                          </a:r>
                          <a14:m>
                            <m:oMath xmlns:m="http://schemas.openxmlformats.org/officeDocument/2006/math">
                              <m:r>
                                <a:rPr lang="en-AU" sz="14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solves for </a:t>
                          </a:r>
                          <a14:m>
                            <m:oMath xmlns:m="http://schemas.openxmlformats.org/officeDocument/2006/math">
                              <m:r>
                                <a:rPr lang="en-AU" sz="14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AU" sz="14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and states point of intersection</a:t>
                          </a:r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72" marR="662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71591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2BA93-9BA4-486A-BD30-831455398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274945"/>
                  </p:ext>
                </p:extLst>
              </p:nvPr>
            </p:nvGraphicFramePr>
            <p:xfrm>
              <a:off x="266700" y="4713605"/>
              <a:ext cx="5566970" cy="16034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6970">
                      <a:extLst>
                        <a:ext uri="{9D8B030D-6E8A-4147-A177-3AD203B41FA5}">
                          <a16:colId xmlns:a16="http://schemas.microsoft.com/office/drawing/2014/main" val="212140150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4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272" marR="662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6277553"/>
                      </a:ext>
                    </a:extLst>
                  </a:tr>
                  <a:tr h="13900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272" marR="662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" t="-19214" r="-328" b="-7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591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128B23-8F07-4EC7-98A6-5689F9F71CDA}"/>
                  </a:ext>
                </a:extLst>
              </p:cNvPr>
              <p:cNvSpPr txBox="1"/>
              <p:nvPr/>
            </p:nvSpPr>
            <p:spPr>
              <a:xfrm>
                <a:off x="6358332" y="1493203"/>
                <a:ext cx="5882640" cy="5474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−6</m:t>
                          </m:r>
                        </m:e>
                      </m:d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+5</m:t>
                      </m:r>
                    </m:oMath>
                  </m:oMathPara>
                </a14:m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18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=−2</m:t>
                      </m:r>
                      <m:d>
                        <m:d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−−7</m:t>
                          </m:r>
                        </m:e>
                      </m:d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−5</m:t>
                      </m:r>
                    </m:oMath>
                  </m:oMathPara>
                </a14:m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18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+5</m:t>
                      </m:r>
                      <m:r>
                        <m:rPr>
                          <m:aln/>
                        </m:rP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−5</m:t>
                      </m:r>
                    </m:oMath>
                  </m:oMathPara>
                </a14:m>
                <a:br>
                  <a:rPr lang="en-AU" sz="1800" i="1" dirty="0">
                    <a:solidFill>
                      <a:srgbClr val="003366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AU" sz="1800" i="1" dirty="0">
                  <a:solidFill>
                    <a:srgbClr val="003366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</m:e>
                      </m:d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−10</m:t>
                      </m:r>
                    </m:oMath>
                  </m:oMathPara>
                </a14:m>
                <a:endParaRPr lang="en-AU" sz="1800" i="1" dirty="0">
                  <a:solidFill>
                    <a:srgbClr val="003366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br>
                  <a:rPr lang="en-AU" sz="1800" i="1" dirty="0">
                    <a:solidFill>
                      <a:srgbClr val="003366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−10</m:t>
                      </m:r>
                    </m:oMath>
                  </m:oMathPara>
                </a14:m>
                <a:br>
                  <a:rPr lang="en-AU" sz="1800" i="1" dirty="0">
                    <a:solidFill>
                      <a:srgbClr val="003366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AU" sz="1800" i="1" dirty="0">
                  <a:solidFill>
                    <a:srgbClr val="003366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−4</m:t>
                      </m:r>
                    </m:oMath>
                  </m:oMathPara>
                </a14:m>
                <a:br>
                  <a:rPr lang="en-AU" sz="1800" i="1" dirty="0">
                    <a:solidFill>
                      <a:srgbClr val="003366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AU" sz="1800" i="1" dirty="0">
                  <a:solidFill>
                    <a:srgbClr val="003366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m:rPr>
                          <m:aln/>
                        </m:rP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e>
                      </m:d>
                      <m:r>
                        <a:rPr lang="en-AU" sz="18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+5=3</m:t>
                      </m:r>
                    </m:oMath>
                  </m:oMathPara>
                </a14:m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18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en-AU" sz="18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Lines intersect at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(−4, 3)</m:t>
                    </m:r>
                  </m:oMath>
                </a14:m>
                <a:r>
                  <a:rPr lang="en-AU" sz="18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AU" sz="16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128B23-8F07-4EC7-98A6-5689F9F7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332" y="1493203"/>
                <a:ext cx="5882640" cy="5474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71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B061-3E25-4DD5-9DD2-EE6A9A4B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2020 Calc-free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544DE-3063-4FE7-9496-960B97C992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  <a:tabLst>
                    <a:tab pos="6012815" algn="r"/>
                  </a:tabLst>
                </a:pPr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Question 1	(5 marks)</a:t>
                </a:r>
                <a:endParaRPr lang="en-AU" sz="2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point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(−2, 5)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midpoint of point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(−6, 3)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point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A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(a)	Determine the coordinates of point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	(2 marks)</a:t>
                </a:r>
                <a:endParaRPr lang="en-AU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544DE-3063-4FE7-9496-960B97C99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2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FF7C303-DE2B-4B85-AA39-C4F806604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4547571"/>
                  </p:ext>
                </p:extLst>
              </p:nvPr>
            </p:nvGraphicFramePr>
            <p:xfrm>
              <a:off x="8048564" y="4001294"/>
              <a:ext cx="3448111" cy="8545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448111">
                      <a:extLst>
                        <a:ext uri="{9D8B030D-6E8A-4147-A177-3AD203B41FA5}">
                          <a16:colId xmlns:a16="http://schemas.microsoft.com/office/drawing/2014/main" val="3233996363"/>
                        </a:ext>
                      </a:extLst>
                    </a:gridCol>
                  </a:tblGrid>
                  <a:tr h="16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0227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</a:t>
                          </a: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correct </a:t>
                          </a:r>
                          <a14:m>
                            <m:oMath xmlns:m="http://schemas.openxmlformats.org/officeDocument/2006/math"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-coordinate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</a:t>
                          </a: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correct </a:t>
                          </a:r>
                          <a14:m>
                            <m:oMath xmlns:m="http://schemas.openxmlformats.org/officeDocument/2006/math"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-coordinate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02907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FF7C303-DE2B-4B85-AA39-C4F806604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4547571"/>
                  </p:ext>
                </p:extLst>
              </p:nvPr>
            </p:nvGraphicFramePr>
            <p:xfrm>
              <a:off x="8048564" y="4001294"/>
              <a:ext cx="3448111" cy="8545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448111">
                      <a:extLst>
                        <a:ext uri="{9D8B030D-6E8A-4147-A177-3AD203B41FA5}">
                          <a16:colId xmlns:a16="http://schemas.microsoft.com/office/drawing/2014/main" val="323399636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022773"/>
                      </a:ext>
                    </a:extLst>
                  </a:tr>
                  <a:tr h="58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7" t="-60417" r="-530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2907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0F4FFD-9CC3-49AD-BF14-6BDDC5422081}"/>
                  </a:ext>
                </a:extLst>
              </p:cNvPr>
              <p:cNvSpPr txBox="1"/>
              <p:nvPr/>
            </p:nvSpPr>
            <p:spPr>
              <a:xfrm>
                <a:off x="1343025" y="3752850"/>
                <a:ext cx="4533900" cy="310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−6+</m:t>
                          </m:r>
                          <m: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=−2⇒</m:t>
                      </m:r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24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3+</m:t>
                          </m:r>
                          <m: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=5⇒</m:t>
                      </m:r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=7</m:t>
                      </m:r>
                    </m:oMath>
                  </m:oMathPara>
                </a14:m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24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AU" sz="24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(2, 7)</m:t>
                      </m:r>
                    </m:oMath>
                  </m:oMathPara>
                </a14:m>
                <a:endParaRPr lang="en-AU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0F4FFD-9CC3-49AD-BF14-6BDDC5422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3752850"/>
                <a:ext cx="4533900" cy="310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13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528D-715C-41AC-8B19-8EE4092A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2020 Calc-free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9FCA2-E95D-4F81-96DE-FE9A110A0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Question 1	(5 marks)</a:t>
                </a:r>
                <a:endParaRPr lang="en-AU" sz="2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(b)	Determine the equation of the straight line that passes through point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(4, −1)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is perpendicular to the line through points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AU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	 (3 marks)</a:t>
                </a:r>
                <a:endParaRPr lang="en-AU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9FCA2-E95D-4F81-96DE-FE9A110A0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261" r="-9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D95D35-CFD1-4811-8A6F-C08717E34E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063136"/>
                  </p:ext>
                </p:extLst>
              </p:nvPr>
            </p:nvGraphicFramePr>
            <p:xfrm>
              <a:off x="8258114" y="4222178"/>
              <a:ext cx="3571936" cy="115627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71936">
                      <a:extLst>
                        <a:ext uri="{9D8B030D-6E8A-4147-A177-3AD203B41FA5}">
                          <a16:colId xmlns:a16="http://schemas.microsoft.com/office/drawing/2014/main" val="1499547967"/>
                        </a:ext>
                      </a:extLst>
                    </a:gridCol>
                  </a:tblGrid>
                  <a:tr h="16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04508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</a:t>
                          </a: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gradient of </a:t>
                          </a:r>
                          <a14:m>
                            <m:oMath xmlns:m="http://schemas.openxmlformats.org/officeDocument/2006/math">
                              <m:r>
                                <a:rPr lang="en-AU" sz="1800" i="1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𝐴𝑀</m:t>
                              </m:r>
                            </m:oMath>
                          </a14:m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perpendicular gradient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10000"/>
                            </a:lnSpc>
                          </a:pP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Wingdings" panose="05000000000000000000" pitchFamily="2" charset="2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ü</a:t>
                          </a:r>
                          <a:r>
                            <a:rPr lang="en-AU" sz="1800" dirty="0">
                              <a:solidFill>
                                <a:srgbClr val="003366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correct equation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8777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D95D35-CFD1-4811-8A6F-C08717E34E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063136"/>
                  </p:ext>
                </p:extLst>
              </p:nvPr>
            </p:nvGraphicFramePr>
            <p:xfrm>
              <a:off x="8258114" y="4222178"/>
              <a:ext cx="3571936" cy="115627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71936">
                      <a:extLst>
                        <a:ext uri="{9D8B030D-6E8A-4147-A177-3AD203B41FA5}">
                          <a16:colId xmlns:a16="http://schemas.microsoft.com/office/drawing/2014/main" val="149954796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b="1" dirty="0">
                              <a:solidFill>
                                <a:srgbClr val="2F5597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Specific behaviours</a:t>
                          </a:r>
                          <a:endParaRPr lang="en-AU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0450814"/>
                      </a:ext>
                    </a:extLst>
                  </a:tr>
                  <a:tr h="88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0" t="-39041" r="-341" b="-15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7775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51440-6987-424A-B67F-F51E14913656}"/>
                  </a:ext>
                </a:extLst>
              </p:cNvPr>
              <p:cNvSpPr txBox="1"/>
              <p:nvPr/>
            </p:nvSpPr>
            <p:spPr>
              <a:xfrm>
                <a:off x="1228725" y="3429000"/>
                <a:ext cx="5581650" cy="3060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𝐴𝑀</m:t>
                          </m:r>
                        </m:sub>
                      </m:sSub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5−3</m:t>
                          </m:r>
                        </m:num>
                        <m:den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−2−(−6)</m:t>
                          </m:r>
                        </m:den>
                      </m:f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20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A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=−1÷</m:t>
                      </m:r>
                      <m:f>
                        <m:fPr>
                          <m:ctrlP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A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AU" sz="2000" dirty="0">
                    <a:solidFill>
                      <a:srgbClr val="003366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A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aln/>
                        </m:rP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sz="2000" i="1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m:rPr>
                          <m:aln/>
                        </m:rP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AU" sz="2000" i="1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+7</m:t>
                      </m:r>
                    </m:oMath>
                  </m:oMathPara>
                </a14:m>
                <a:endParaRPr lang="en-A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51440-6987-424A-B67F-F51E1491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5" y="3429000"/>
                <a:ext cx="5581650" cy="3060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9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9034-A9FA-4433-9CD2-D5CB5D5B9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0" y="463549"/>
                <a:ext cx="7962900" cy="5603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000" dirty="0"/>
                  <a:t>Past Test – Calc-free</a:t>
                </a:r>
              </a:p>
              <a:p>
                <a:pPr marL="0" indent="0">
                  <a:buNone/>
                </a:pPr>
                <a:r>
                  <a:rPr lang="en-AU" sz="2000" b="1" dirty="0"/>
                  <a:t>Question 3	[2, 1, 2  = 5 marks]</a:t>
                </a:r>
              </a:p>
              <a:p>
                <a:pPr marL="0" indent="0">
                  <a:buNone/>
                </a:pPr>
                <a:r>
                  <a:rPr lang="en-AU" sz="2000" dirty="0"/>
                  <a:t>a) Consider the given graph.</a:t>
                </a:r>
              </a:p>
              <a:p>
                <a:pPr marL="0" indent="0">
                  <a:buNone/>
                </a:pPr>
                <a:r>
                  <a:rPr lang="en-AU" sz="2000" dirty="0"/>
                  <a:t>(</a:t>
                </a:r>
                <a:r>
                  <a:rPr lang="en-AU" sz="2000" dirty="0" err="1"/>
                  <a:t>i</a:t>
                </a:r>
                <a:r>
                  <a:rPr lang="en-AU" sz="2000" dirty="0"/>
                  <a:t>) Determine the equation of the straight line  that connects the points A and B, shown in the diagram.</a:t>
                </a:r>
              </a:p>
              <a:p>
                <a:pPr marL="0" indent="0">
                  <a:buNone/>
                </a:pPr>
                <a:r>
                  <a:rPr lang="en-AU" sz="2000" dirty="0">
                    <a:solidFill>
                      <a:srgbClr val="C00000"/>
                    </a:solidFill>
                  </a:rPr>
                  <a:t>M=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num>
                      <m:den>
                        <m:r>
                          <a:rPr lang="en-AU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rgbClr val="C00000"/>
                    </a:solidFill>
                  </a:rPr>
                  <a:t> = 2 (1 mark)</a:t>
                </a:r>
              </a:p>
              <a:p>
                <a:pPr marL="0" indent="0">
                  <a:buNone/>
                </a:pPr>
                <a:r>
                  <a:rPr lang="en-AU" sz="2000" dirty="0">
                    <a:solidFill>
                      <a:srgbClr val="C00000"/>
                    </a:solidFill>
                  </a:rPr>
                  <a:t>1=2(2)+c</a:t>
                </a:r>
              </a:p>
              <a:p>
                <a:pPr marL="0" indent="0">
                  <a:buNone/>
                </a:pPr>
                <a:r>
                  <a:rPr lang="en-AU" sz="2000" dirty="0">
                    <a:solidFill>
                      <a:srgbClr val="C00000"/>
                    </a:solidFill>
                  </a:rPr>
                  <a:t>C=-3 (1 mark for </a:t>
                </a:r>
                <a:r>
                  <a:rPr lang="en-AU" sz="2000" dirty="0" err="1">
                    <a:solidFill>
                      <a:srgbClr val="C00000"/>
                    </a:solidFill>
                  </a:rPr>
                  <a:t>eqn</a:t>
                </a:r>
                <a:r>
                  <a:rPr lang="en-AU" sz="2000" dirty="0">
                    <a:solidFill>
                      <a:srgbClr val="C00000"/>
                    </a:solidFill>
                  </a:rPr>
                  <a:t> and y-int)</a:t>
                </a:r>
              </a:p>
              <a:p>
                <a:pPr marL="0" indent="0">
                  <a:buNone/>
                </a:pPr>
                <a:r>
                  <a:rPr lang="en-AU" sz="2000" dirty="0"/>
                  <a:t>(ii) Determine the midpoint of the line connecting A and B.</a:t>
                </a:r>
              </a:p>
              <a:p>
                <a:pPr marL="0" indent="0">
                  <a:buNone/>
                </a:pPr>
                <a:r>
                  <a:rPr lang="en-AU" sz="2000" dirty="0">
                    <a:solidFill>
                      <a:srgbClr val="C00000"/>
                    </a:solidFill>
                  </a:rPr>
                  <a:t>(3,3) (1 mark)</a:t>
                </a:r>
                <a:endParaRPr lang="en-AU" sz="2000" dirty="0"/>
              </a:p>
              <a:p>
                <a:endParaRPr lang="en-AU" sz="2400" dirty="0"/>
              </a:p>
              <a:p>
                <a:pPr marL="0" indent="0">
                  <a:buNone/>
                </a:pPr>
                <a:r>
                  <a:rPr lang="en-AU" sz="2000" dirty="0"/>
                  <a:t>(iii) The point </a:t>
                </a:r>
                <a:r>
                  <a:rPr lang="en-AU" sz="2000" b="1" i="1" dirty="0"/>
                  <a:t>M</a:t>
                </a:r>
                <a:r>
                  <a:rPr lang="en-AU" sz="2000" b="1" dirty="0"/>
                  <a:t>(8,1) </a:t>
                </a:r>
                <a:r>
                  <a:rPr lang="en-AU" sz="2000" dirty="0"/>
                  <a:t>is the midpoint of </a:t>
                </a:r>
                <a:r>
                  <a:rPr lang="en-AU" sz="2000" b="1" i="1" dirty="0"/>
                  <a:t>J</a:t>
                </a:r>
                <a:r>
                  <a:rPr lang="en-AU" sz="2000" dirty="0"/>
                  <a:t> and </a:t>
                </a:r>
                <a:r>
                  <a:rPr lang="en-AU" sz="2000" b="1" i="1" dirty="0"/>
                  <a:t>K</a:t>
                </a:r>
                <a:r>
                  <a:rPr lang="en-AU" sz="2000" b="1" dirty="0"/>
                  <a:t>(20,7)</a:t>
                </a:r>
                <a:r>
                  <a:rPr lang="en-AU" sz="2000" dirty="0"/>
                  <a:t>. Determine the coordinates of </a:t>
                </a:r>
                <a:r>
                  <a:rPr lang="en-AU" sz="2000" b="1" i="1" dirty="0"/>
                  <a:t>J</a:t>
                </a:r>
                <a:r>
                  <a:rPr lang="en-AU" sz="2000" dirty="0"/>
                  <a:t>.</a:t>
                </a:r>
              </a:p>
              <a:p>
                <a:pPr marL="0" indent="0">
                  <a:buNone/>
                </a:pPr>
                <a:r>
                  <a:rPr lang="en-AU" sz="2000" dirty="0">
                    <a:solidFill>
                      <a:srgbClr val="C00000"/>
                    </a:solidFill>
                  </a:rPr>
                  <a:t>(-4,-5) (2 marks)</a:t>
                </a:r>
                <a:endParaRPr lang="en-AU" sz="2000" dirty="0"/>
              </a:p>
              <a:p>
                <a:pPr marL="0" indent="0"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9034-A9FA-4433-9CD2-D5CB5D5B9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463549"/>
                <a:ext cx="7962900" cy="5603875"/>
              </a:xfrm>
              <a:blipFill>
                <a:blip r:embed="rId2"/>
                <a:stretch>
                  <a:fillRect l="-765" t="-1088" b="-1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>
            <a:extLst>
              <a:ext uri="{FF2B5EF4-FFF2-40B4-BE49-F238E27FC236}">
                <a16:creationId xmlns:a16="http://schemas.microsoft.com/office/drawing/2014/main" id="{50EABDDC-F124-4E67-BE9A-5E17B565F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B856E43-7FF3-48A1-92FE-E4EDEEAD5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019621"/>
              </p:ext>
            </p:extLst>
          </p:nvPr>
        </p:nvGraphicFramePr>
        <p:xfrm>
          <a:off x="7490996" y="1298575"/>
          <a:ext cx="4763334" cy="393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338360" imgH="3582360" progId="FXDraw.Graphic">
                  <p:embed/>
                </p:oleObj>
              </mc:Choice>
              <mc:Fallback>
                <p:oleObj r:id="rId3" imgW="4338360" imgH="3582360" progId="FXDraw.Graphic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0996" y="1298575"/>
                        <a:ext cx="4763334" cy="39338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61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AF7DED-81B7-4452-94C7-167E9E016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575" y="215900"/>
                <a:ext cx="11372850" cy="60420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800" dirty="0"/>
                  <a:t>Past Test – Calc-free</a:t>
                </a:r>
              </a:p>
              <a:p>
                <a:pPr marL="0" indent="0" algn="l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AU" sz="18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Question 3 	 (2, 1 marks)</a:t>
                </a:r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AU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A line passes through two points, A and B, as shown in the diagram below.</a:t>
                </a:r>
              </a:p>
              <a:p>
                <a:pPr marL="0" indent="0" algn="l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AU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If AB has a length of 8 units and B is 4 units above the </a:t>
                </a:r>
                <a14:m>
                  <m:oMath xmlns:m="http://schemas.openxmlformats.org/officeDocument/2006/math">
                    <m:r>
                      <a:rPr lang="en-A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AU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-axis, determine:</a:t>
                </a:r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AU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(a) the angle of inclination of the line.</a:t>
                </a:r>
                <a:endParaRPr lang="en-AU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AU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AB is hypotenuse of 8 and B above x axis is opposite of 4 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de-DE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num>
                      <m:den>
                        <m:r>
                          <a:rPr lang="en-AU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de-DE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:r>
                  <a:rPr lang="de-DE" sz="18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AU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de-DE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sin </a:t>
                </a:r>
                <a:r>
                  <a:rPr lang="el-GR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θ</a:t>
                </a:r>
                <a:r>
                  <a:rPr lang="de-DE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(1 mark)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l-GR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θ</a:t>
                </a:r>
                <a:r>
                  <a:rPr lang="en-AU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30 degrees </a:t>
                </a:r>
                <a:r>
                  <a:rPr lang="de-DE" sz="18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(1 mark)</a:t>
                </a:r>
              </a:p>
              <a:p>
                <a:pPr marL="0" indent="0">
                  <a:buNone/>
                </a:pPr>
                <a:r>
                  <a:rPr lang="en-AU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(b)</a:t>
                </a:r>
                <a:r>
                  <a:rPr lang="en-AU" sz="1800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r>
                  <a:rPr lang="en-AU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the gradient of the line as an exact value.</a:t>
                </a:r>
              </a:p>
              <a:p>
                <a:pPr marL="0" indent="0">
                  <a:buNone/>
                </a:pPr>
                <a:r>
                  <a:rPr lang="en-AU" sz="18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M = tan 30</a:t>
                </a:r>
              </a:p>
              <a:p>
                <a:pPr marL="0" indent="0">
                  <a:buNone/>
                </a:pPr>
                <a:r>
                  <a:rPr lang="en-AU" sz="18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sz="1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AU" sz="18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(1 mark)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AF7DED-81B7-4452-94C7-167E9E016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5" y="215900"/>
                <a:ext cx="11372850" cy="6042025"/>
              </a:xfrm>
              <a:blipFill>
                <a:blip r:embed="rId2"/>
                <a:stretch>
                  <a:fillRect l="-1072" t="-16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AD63A0D-038A-4207-AD16-3EED4CBC3D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7075" y="1975484"/>
            <a:ext cx="470535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6330-12B7-4D93-9F0A-AE9DBA54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AU" sz="2800" b="1" dirty="0" err="1">
                <a:latin typeface="+mn-lt"/>
                <a:ea typeface="+mn-ea"/>
                <a:cs typeface="+mn-cs"/>
              </a:rPr>
              <a:t>Klup</a:t>
            </a:r>
            <a:r>
              <a:rPr lang="en-AU" sz="2800" b="1" dirty="0">
                <a:latin typeface="+mn-lt"/>
                <a:ea typeface="+mn-ea"/>
                <a:cs typeface="+mn-cs"/>
              </a:rPr>
              <a:t> Chapter 2 Review Q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BD8F72-32E3-4113-AAA7-6775BF2C4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1"/>
                <a:ext cx="10515600" cy="529008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AU" dirty="0"/>
                  <a:t>Given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AU" dirty="0"/>
                  <a:t> express x in terms of a, b and c.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sz="2400" dirty="0">
                    <a:solidFill>
                      <a:srgbClr val="C00000"/>
                    </a:solidFill>
                  </a:rPr>
                  <a:t>Apply the Lowest Common Denominator, then rearrange and simplify.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𝑏𝑐𝑥</m:t>
                          </m:r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𝑎𝑐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den>
                      </m:f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den>
                      </m:f>
                    </m:oMath>
                  </m:oMathPara>
                </a14:m>
                <a:endParaRPr lang="en-AU" sz="2400" b="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𝑎𝑏𝑥</m:t>
                      </m:r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AU" sz="2400" b="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𝑎𝑏𝑥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AU" sz="2800" b="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BD8F72-32E3-4113-AAA7-6775BF2C4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1"/>
                <a:ext cx="10515600" cy="5290082"/>
              </a:xfrm>
              <a:blipFill>
                <a:blip r:embed="rId2"/>
                <a:stretch>
                  <a:fillRect l="-1043" t="-2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2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6330-12B7-4D93-9F0A-AE9DBA54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AU" sz="2800" b="1" dirty="0" err="1">
                <a:latin typeface="+mn-lt"/>
                <a:ea typeface="+mn-ea"/>
                <a:cs typeface="+mn-cs"/>
              </a:rPr>
              <a:t>Klup</a:t>
            </a:r>
            <a:r>
              <a:rPr lang="en-AU" sz="2800" b="1" dirty="0">
                <a:latin typeface="+mn-lt"/>
                <a:ea typeface="+mn-ea"/>
                <a:cs typeface="+mn-cs"/>
              </a:rPr>
              <a:t> Chapter 2 Review Q 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BD8F72-32E3-4113-AAA7-6775BF2C4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7128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dirty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AU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400" dirty="0"/>
                  <a:t>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AU" sz="2400" dirty="0"/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AU" sz="2400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AU" sz="2400" dirty="0"/>
                  <a:t>Find r when r = 2d and 3S = 4C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BD8F72-32E3-4113-AAA7-6775BF2C4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71284"/>
                <a:ext cx="10515600" cy="435133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F5FB69-5DF4-49E1-B622-A6D1D6A44BAC}"/>
                  </a:ext>
                </a:extLst>
              </p:cNvPr>
              <p:cNvSpPr txBox="1"/>
              <p:nvPr/>
            </p:nvSpPr>
            <p:spPr>
              <a:xfrm>
                <a:off x="5798527" y="1171284"/>
                <a:ext cx="3046535" cy="5338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sz="1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a)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AU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AU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1+</m:t>
                          </m:r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AU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100+</m:t>
                              </m:r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100−</m:t>
                              </m:r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en-AU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  <m:r>
                        <a:rPr lang="en-AU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F5FB69-5DF4-49E1-B622-A6D1D6A4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527" y="1171284"/>
                <a:ext cx="3046535" cy="5338000"/>
              </a:xfrm>
              <a:prstGeom prst="rect">
                <a:avLst/>
              </a:prstGeom>
              <a:blipFill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988DF-5C58-441F-99E6-25B31787CF71}"/>
                  </a:ext>
                </a:extLst>
              </p:cNvPr>
              <p:cNvSpPr txBox="1"/>
              <p:nvPr/>
            </p:nvSpPr>
            <p:spPr>
              <a:xfrm>
                <a:off x="8845062" y="1171284"/>
                <a:ext cx="3046535" cy="4830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sz="1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b)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AU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AU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100+</m:t>
                          </m:r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100+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AU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100+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100−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AU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100+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00+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00−2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AU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AU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AU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988DF-5C58-441F-99E6-25B31787C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062" y="1171284"/>
                <a:ext cx="3046535" cy="4830681"/>
              </a:xfrm>
              <a:prstGeom prst="rect">
                <a:avLst/>
              </a:prstGeom>
              <a:blipFill>
                <a:blip r:embed="rId4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6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1230</Words>
  <Application>Microsoft Office PowerPoint</Application>
  <PresentationFormat>Widescreen</PresentationFormat>
  <Paragraphs>164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Office Theme</vt:lpstr>
      <vt:lpstr>FXDraw.Graphic</vt:lpstr>
      <vt:lpstr>Topic 1 Revision</vt:lpstr>
      <vt:lpstr>2021 Calc-free</vt:lpstr>
      <vt:lpstr>2021 Calc-free</vt:lpstr>
      <vt:lpstr>2020 Calc-free</vt:lpstr>
      <vt:lpstr>2020 Calc-free</vt:lpstr>
      <vt:lpstr>PowerPoint Presentation</vt:lpstr>
      <vt:lpstr>PowerPoint Presentation</vt:lpstr>
      <vt:lpstr>Klup Chapter 2 Review Q 11</vt:lpstr>
      <vt:lpstr>Klup Chapter 2 Review Q 13</vt:lpstr>
      <vt:lpstr>Klup Chapter 4 Review Q 19</vt:lpstr>
      <vt:lpstr>Klup Chapter 4 Review Q 19</vt:lpstr>
      <vt:lpstr>Klup Chapter 4 Review Q 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 Revision</dc:title>
  <dc:creator>COLIC Sven [Harrisdale Senior High School]</dc:creator>
  <cp:lastModifiedBy>COLIC Sven [Harrisdale Senior High School]</cp:lastModifiedBy>
  <cp:revision>35</cp:revision>
  <dcterms:created xsi:type="dcterms:W3CDTF">2022-02-08T00:10:42Z</dcterms:created>
  <dcterms:modified xsi:type="dcterms:W3CDTF">2022-02-15T06:54:19Z</dcterms:modified>
</cp:coreProperties>
</file>